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9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9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9CCFF"/>
    <a:srgbClr val="FFFFCC"/>
    <a:srgbClr val="660033"/>
    <a:srgbClr val="FF00FF"/>
    <a:srgbClr val="E21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sungai Chipato" userId="81bb54a8-d504-450f-8a83-8b75e0467496" providerId="ADAL" clId="{01FD0E14-E7BC-432E-AD7F-346C743D0BA1}"/>
    <pc:docChg chg="modSld">
      <pc:chgData name="Tsungai Chipato" userId="81bb54a8-d504-450f-8a83-8b75e0467496" providerId="ADAL" clId="{01FD0E14-E7BC-432E-AD7F-346C743D0BA1}" dt="2018-10-31T07:05:33.176" v="166"/>
      <pc:docMkLst>
        <pc:docMk/>
      </pc:docMkLst>
      <pc:sldChg chg="delSp modSp">
        <pc:chgData name="Tsungai Chipato" userId="81bb54a8-d504-450f-8a83-8b75e0467496" providerId="ADAL" clId="{01FD0E14-E7BC-432E-AD7F-346C743D0BA1}" dt="2018-10-31T07:05:33.176" v="166"/>
        <pc:sldMkLst>
          <pc:docMk/>
          <pc:sldMk cId="0" sldId="257"/>
        </pc:sldMkLst>
        <pc:spChg chg="mod">
          <ac:chgData name="Tsungai Chipato" userId="81bb54a8-d504-450f-8a83-8b75e0467496" providerId="ADAL" clId="{01FD0E14-E7BC-432E-AD7F-346C743D0BA1}" dt="2018-10-31T07:04:25.036" v="70" actId="20577"/>
          <ac:spMkLst>
            <pc:docMk/>
            <pc:sldMk cId="0" sldId="257"/>
            <ac:spMk id="3" creationId="{00000000-0000-0000-0000-000000000000}"/>
          </ac:spMkLst>
        </pc:spChg>
        <pc:spChg chg="del mod">
          <ac:chgData name="Tsungai Chipato" userId="81bb54a8-d504-450f-8a83-8b75e0467496" providerId="ADAL" clId="{01FD0E14-E7BC-432E-AD7F-346C743D0BA1}" dt="2018-10-31T07:04:58.590" v="162"/>
          <ac:spMkLst>
            <pc:docMk/>
            <pc:sldMk cId="0" sldId="257"/>
            <ac:spMk id="18" creationId="{00000000-0000-0000-0000-000000000000}"/>
          </ac:spMkLst>
        </pc:spChg>
        <pc:picChg chg="del">
          <ac:chgData name="Tsungai Chipato" userId="81bb54a8-d504-450f-8a83-8b75e0467496" providerId="ADAL" clId="{01FD0E14-E7BC-432E-AD7F-346C743D0BA1}" dt="2018-10-31T07:05:10.494" v="163"/>
          <ac:picMkLst>
            <pc:docMk/>
            <pc:sldMk cId="0" sldId="257"/>
            <ac:picMk id="17" creationId="{00000000-0000-0000-0000-000000000000}"/>
          </ac:picMkLst>
        </pc:picChg>
        <pc:picChg chg="del">
          <ac:chgData name="Tsungai Chipato" userId="81bb54a8-d504-450f-8a83-8b75e0467496" providerId="ADAL" clId="{01FD0E14-E7BC-432E-AD7F-346C743D0BA1}" dt="2018-10-31T07:05:20.241" v="164"/>
          <ac:picMkLst>
            <pc:docMk/>
            <pc:sldMk cId="0" sldId="257"/>
            <ac:picMk id="21" creationId="{00000000-0000-0000-0000-000000000000}"/>
          </ac:picMkLst>
        </pc:picChg>
        <pc:picChg chg="del">
          <ac:chgData name="Tsungai Chipato" userId="81bb54a8-d504-450f-8a83-8b75e0467496" providerId="ADAL" clId="{01FD0E14-E7BC-432E-AD7F-346C743D0BA1}" dt="2018-10-31T07:05:29.411" v="165"/>
          <ac:picMkLst>
            <pc:docMk/>
            <pc:sldMk cId="0" sldId="257"/>
            <ac:picMk id="23" creationId="{00000000-0000-0000-0000-000000000000}"/>
          </ac:picMkLst>
        </pc:picChg>
        <pc:picChg chg="del">
          <ac:chgData name="Tsungai Chipato" userId="81bb54a8-d504-450f-8a83-8b75e0467496" providerId="ADAL" clId="{01FD0E14-E7BC-432E-AD7F-346C743D0BA1}" dt="2018-10-31T07:05:33.176" v="166"/>
          <ac:picMkLst>
            <pc:docMk/>
            <pc:sldMk cId="0" sldId="257"/>
            <ac:picMk id="24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5869A-69B2-694A-A515-B84CBACFDBA4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FA521-4108-7945-91C8-D7CA9ADA19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025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719FE-57F5-43EF-89B9-80CC8373DFC8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70385-CB2E-44F8-87CA-0378D22966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778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7372AE0-8D64-F94A-9CEA-C9471FA7A770}" type="datetime1">
              <a:rPr lang="en-US" smtClean="0"/>
              <a:pPr/>
              <a:t>12/10/2018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55F1CA-8D01-4A04-8D3F-E7757E36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FC3-09E4-8B47-8BE5-70359153A3C9}" type="datetime1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F1CA-8D01-4A04-8D3F-E7757E36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B8E383-606D-EC42-BDEA-D7A405F75618}" type="datetime1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F55F1CA-8D01-4A04-8D3F-E7757E36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88EC-9600-DE47-8537-BAFA76C94CFA}" type="datetime1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55F1CA-8D01-4A04-8D3F-E7757E36F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6365-FDF8-D04B-B4CF-68CC0D6C2EDB}" type="datetime1">
              <a:rPr lang="en-US" smtClean="0"/>
              <a:pPr/>
              <a:t>12/10/2018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F55F1CA-8D01-4A04-8D3F-E7757E36F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8556C51-C9A3-E14A-A358-023FE5AB9A08}" type="datetime1">
              <a:rPr lang="en-US" smtClean="0"/>
              <a:pPr/>
              <a:t>12/10/2018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F55F1CA-8D01-4A04-8D3F-E7757E36F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CC3CE3-2208-0646-8D80-4D6854C164E5}" type="datetime1">
              <a:rPr lang="en-US" smtClean="0"/>
              <a:pPr/>
              <a:t>12/10/2018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F55F1CA-8D01-4A04-8D3F-E7757E36F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C1061-BA2F-0D47-98BD-3502651746FE}" type="datetime1">
              <a:rPr lang="en-US" smtClean="0"/>
              <a:pPr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55F1CA-8D01-4A04-8D3F-E7757E36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CFE2-8F47-4D43-870A-F67FFF3F983B}" type="datetime1">
              <a:rPr lang="en-US" smtClean="0"/>
              <a:pPr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55F1CA-8D01-4A04-8D3F-E7757E36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CA00-5E77-B34E-8994-755553BA76C6}" type="datetime1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55F1CA-8D01-4A04-8D3F-E7757E36F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E8C4897-9B84-C64E-81E4-B89880EFFFE0}" type="datetime1">
              <a:rPr lang="en-US" smtClean="0"/>
              <a:pPr/>
              <a:t>12/10/2018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F55F1CA-8D01-4A04-8D3F-E7757E36F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6C2F5E-B93C-2848-BC98-1B449B45AA76}" type="datetime1">
              <a:rPr lang="en-US" smtClean="0"/>
              <a:pPr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F55F1CA-8D01-4A04-8D3F-E7757E36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When &amp; How to Transition the Mentoring Relationship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srgbClr val="99CCFF"/>
                </a:solidFill>
              </a:rPr>
              <a:t>Tsungai Chipato</a:t>
            </a: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13698" y="0"/>
            <a:ext cx="9130302" cy="1689100"/>
          </a:xfrm>
          <a:prstGeom prst="rect">
            <a:avLst/>
          </a:prstGeom>
          <a:gradFill rotWithShape="1">
            <a:gsLst>
              <a:gs pos="0">
                <a:srgbClr val="548DD4"/>
              </a:gs>
              <a:gs pos="100000">
                <a:srgbClr val="548DD4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13723" y="1676400"/>
            <a:ext cx="9040630" cy="226981"/>
          </a:xfrm>
          <a:prstGeom prst="rect">
            <a:avLst/>
          </a:prstGeom>
          <a:gradFill rotWithShape="1">
            <a:gsLst>
              <a:gs pos="0">
                <a:srgbClr val="943634"/>
              </a:gs>
              <a:gs pos="100000">
                <a:srgbClr val="94363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" name="Picture 2" descr="https://encrypted-tbn0.gstatic.com/images?q=tbn:ANd9GcQOXveYszflaT3fjB-eDs1Rz7JXWmQgyjkknA-rk1Rk4ASlXyKV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04800"/>
            <a:ext cx="914400" cy="661554"/>
          </a:xfrm>
          <a:prstGeom prst="rect">
            <a:avLst/>
          </a:prstGeom>
          <a:noFill/>
        </p:spPr>
      </p:pic>
      <p:pic>
        <p:nvPicPr>
          <p:cNvPr id="22" name="Picture 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66800"/>
            <a:ext cx="9623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of Transition…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F55F1CA-8D01-4A04-8D3F-E7757E36F7C6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46114835"/>
              </p:ext>
            </p:extLst>
          </p:nvPr>
        </p:nvGraphicFramePr>
        <p:xfrm>
          <a:off x="304800" y="1905000"/>
          <a:ext cx="8534400" cy="4049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9083">
                <a:tc>
                  <a:txBody>
                    <a:bodyPr/>
                    <a:lstStyle/>
                    <a:p>
                      <a:r>
                        <a:rPr lang="en-US" sz="2400" dirty="0"/>
                        <a:t>Training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Physician-Researcher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PhD Researcher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917">
                <a:tc>
                  <a:txBody>
                    <a:bodyPr/>
                    <a:lstStyle/>
                    <a:p>
                      <a:r>
                        <a:rPr lang="en-US" sz="2400" dirty="0"/>
                        <a:t>Medical</a:t>
                      </a:r>
                      <a:r>
                        <a:rPr lang="en-US" sz="2400" baseline="0" dirty="0"/>
                        <a:t> or Doctoral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047">
                <a:tc>
                  <a:txBody>
                    <a:bodyPr/>
                    <a:lstStyle/>
                    <a:p>
                      <a:r>
                        <a:rPr lang="en-US" sz="2400" dirty="0"/>
                        <a:t>Residency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3-5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047">
                <a:tc>
                  <a:txBody>
                    <a:bodyPr/>
                    <a:lstStyle/>
                    <a:p>
                      <a:r>
                        <a:rPr lang="en-US" sz="2400" dirty="0"/>
                        <a:t>Post-Doctoral</a:t>
                      </a:r>
                      <a:r>
                        <a:rPr lang="en-US" sz="2400" baseline="0" dirty="0"/>
                        <a:t> Training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2-3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2-3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047">
                <a:tc>
                  <a:txBody>
                    <a:bodyPr/>
                    <a:lstStyle/>
                    <a:p>
                      <a:r>
                        <a:rPr lang="en-US" sz="2400" dirty="0"/>
                        <a:t>Junior Faculty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047">
                <a:tc>
                  <a:txBody>
                    <a:bodyPr/>
                    <a:lstStyle/>
                    <a:p>
                      <a:r>
                        <a:rPr lang="en-US" sz="2400" dirty="0"/>
                        <a:t>Mid-Career Faculty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047">
                <a:tc>
                  <a:txBody>
                    <a:bodyPr/>
                    <a:lstStyle/>
                    <a:p>
                      <a:r>
                        <a:rPr lang="en-US" sz="2400" b="1" dirty="0"/>
                        <a:t>Total Training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17-26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14-21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453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Anticipated Challenges &amp; Resolution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Challenges</a:t>
            </a:r>
          </a:p>
          <a:p>
            <a:pPr lvl="1"/>
            <a:r>
              <a:rPr lang="en-US" dirty="0"/>
              <a:t>Competition</a:t>
            </a:r>
          </a:p>
          <a:p>
            <a:pPr lvl="1"/>
            <a:r>
              <a:rPr lang="en-US" dirty="0"/>
              <a:t>Jealousy</a:t>
            </a:r>
          </a:p>
          <a:p>
            <a:pPr lvl="1"/>
            <a:r>
              <a:rPr lang="en-US" dirty="0"/>
              <a:t>Prolonged dependence</a:t>
            </a:r>
          </a:p>
          <a:p>
            <a:pPr lvl="1"/>
            <a:r>
              <a:rPr lang="en-US" dirty="0"/>
              <a:t>Conflicting interests</a:t>
            </a:r>
          </a:p>
          <a:p>
            <a:pPr lvl="1"/>
            <a:r>
              <a:rPr lang="en-US" dirty="0"/>
              <a:t>Changing institutions</a:t>
            </a:r>
          </a:p>
          <a:p>
            <a:pPr lvl="2"/>
            <a:r>
              <a:rPr lang="en-US" dirty="0"/>
              <a:t>Mentee or mentor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44901" y="1589566"/>
            <a:ext cx="3886200" cy="503983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Resolution Strategies</a:t>
            </a:r>
          </a:p>
          <a:p>
            <a:pPr lvl="1"/>
            <a:r>
              <a:rPr lang="en-US" dirty="0"/>
              <a:t>Re-clarify mentee goals</a:t>
            </a:r>
          </a:p>
          <a:p>
            <a:pPr lvl="1"/>
            <a:r>
              <a:rPr lang="en-US" dirty="0"/>
              <a:t>Seek council with other mentors</a:t>
            </a:r>
          </a:p>
          <a:p>
            <a:pPr lvl="2"/>
            <a:r>
              <a:rPr lang="en-US" dirty="0"/>
              <a:t>Consider joint mentoring session with mentorship team, department chair</a:t>
            </a:r>
          </a:p>
          <a:p>
            <a:pPr lvl="1"/>
            <a:r>
              <a:rPr lang="en-US" dirty="0"/>
              <a:t>Clear, honest communication </a:t>
            </a:r>
          </a:p>
          <a:p>
            <a:pPr lvl="2"/>
            <a:r>
              <a:rPr lang="en-US" dirty="0"/>
              <a:t>Head off confrontation early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DF55F1CA-8D01-4A04-8D3F-E7757E36F7C6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43200" y="1905000"/>
            <a:ext cx="2133600" cy="0"/>
          </a:xfrm>
          <a:prstGeom prst="straightConnector1">
            <a:avLst/>
          </a:prstGeom>
          <a:ln w="57150" cmpd="sng">
            <a:solidFill>
              <a:srgbClr val="3C302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0661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Institutional Support of Mentoring Transition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Old Model</a:t>
            </a:r>
          </a:p>
          <a:p>
            <a:pPr lvl="1"/>
            <a:r>
              <a:rPr lang="en-US" dirty="0"/>
              <a:t>Reward publications</a:t>
            </a:r>
          </a:p>
          <a:p>
            <a:pPr lvl="2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and last authorship</a:t>
            </a:r>
          </a:p>
          <a:p>
            <a:pPr lvl="1"/>
            <a:r>
              <a:rPr lang="en-US" dirty="0"/>
              <a:t>Reward grants</a:t>
            </a:r>
          </a:p>
          <a:p>
            <a:pPr lvl="1"/>
            <a:r>
              <a:rPr lang="en-US" dirty="0"/>
              <a:t>No direct measurement of mentoring quantity or quality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 Model</a:t>
            </a:r>
          </a:p>
          <a:p>
            <a:pPr lvl="1"/>
            <a:r>
              <a:rPr lang="en-US" dirty="0"/>
              <a:t>Reward for mentoring</a:t>
            </a:r>
          </a:p>
          <a:p>
            <a:pPr lvl="2"/>
            <a:r>
              <a:rPr lang="en-US" dirty="0"/>
              <a:t>Number</a:t>
            </a:r>
          </a:p>
          <a:p>
            <a:pPr lvl="2"/>
            <a:r>
              <a:rPr lang="en-US" dirty="0"/>
              <a:t>Success of mentees</a:t>
            </a:r>
          </a:p>
          <a:p>
            <a:pPr lvl="3"/>
            <a:r>
              <a:rPr lang="en-US" dirty="0"/>
              <a:t>Publication</a:t>
            </a:r>
          </a:p>
          <a:p>
            <a:pPr lvl="3"/>
            <a:r>
              <a:rPr lang="en-US" dirty="0"/>
              <a:t>Grant support</a:t>
            </a:r>
          </a:p>
          <a:p>
            <a:pPr lvl="3"/>
            <a:r>
              <a:rPr lang="en-US" dirty="0"/>
              <a:t>International recognition</a:t>
            </a:r>
          </a:p>
          <a:p>
            <a:pPr lvl="2"/>
            <a:r>
              <a:rPr lang="en-US" dirty="0"/>
              <a:t>Direct training/mentoring programs</a:t>
            </a:r>
          </a:p>
          <a:p>
            <a:pPr lvl="1"/>
            <a:r>
              <a:rPr lang="en-US" dirty="0"/>
              <a:t>“Old Model” metrics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DF55F1CA-8D01-4A04-8D3F-E7757E36F7C6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743200" y="1905000"/>
            <a:ext cx="2133600" cy="0"/>
          </a:xfrm>
          <a:prstGeom prst="straightConnector1">
            <a:avLst/>
          </a:prstGeom>
          <a:ln w="57150" cmpd="sng">
            <a:solidFill>
              <a:srgbClr val="3C302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070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DF55F1CA-8D01-4A04-8D3F-E7757E36F7C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46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mentoring…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114800" y="1589567"/>
            <a:ext cx="4616301" cy="4572000"/>
          </a:xfrm>
        </p:spPr>
        <p:txBody>
          <a:bodyPr/>
          <a:lstStyle/>
          <a:p>
            <a:r>
              <a:rPr lang="en-US" dirty="0"/>
              <a:t>To impact a person’s professional development by providing direction, motivation, support and education.</a:t>
            </a:r>
          </a:p>
          <a:p>
            <a:r>
              <a:rPr lang="en-US" dirty="0"/>
              <a:t>i.e. not to build the mentor’s career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DF55F1CA-8D01-4A04-8D3F-E7757E36F7C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600200"/>
            <a:ext cx="2590800" cy="495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3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Tension in mentoring…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505200" y="1589567"/>
            <a:ext cx="5225901" cy="4572000"/>
          </a:xfrm>
        </p:spPr>
        <p:txBody>
          <a:bodyPr/>
          <a:lstStyle/>
          <a:p>
            <a:r>
              <a:rPr lang="en-US" dirty="0"/>
              <a:t>Trust vs. critique</a:t>
            </a:r>
          </a:p>
          <a:p>
            <a:r>
              <a:rPr lang="en-US" dirty="0"/>
              <a:t>Expert position = directive vs. interactive and responsive</a:t>
            </a:r>
          </a:p>
          <a:p>
            <a:r>
              <a:rPr lang="en-US" dirty="0"/>
              <a:t>Extension of mentor and/or mentee’s work</a:t>
            </a:r>
          </a:p>
          <a:p>
            <a:r>
              <a:rPr lang="en-US" dirty="0"/>
              <a:t>Investment of time vs. scarce resources</a:t>
            </a:r>
          </a:p>
          <a:p>
            <a:r>
              <a:rPr lang="en-US" dirty="0"/>
              <a:t>Mentor vs. supervisor</a:t>
            </a:r>
          </a:p>
          <a:p>
            <a:pPr lvl="1"/>
            <a:r>
              <a:rPr lang="en-US" dirty="0"/>
              <a:t>Power in relationship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752600"/>
            <a:ext cx="2463800" cy="32893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DF55F1CA-8D01-4A04-8D3F-E7757E36F7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7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up!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4648200" cy="4572000"/>
          </a:xfrm>
        </p:spPr>
        <p:txBody>
          <a:bodyPr/>
          <a:lstStyle/>
          <a:p>
            <a:r>
              <a:rPr lang="en-US" dirty="0"/>
              <a:t>Mentee to cultivate relationship*</a:t>
            </a:r>
          </a:p>
          <a:p>
            <a:pPr lvl="1"/>
            <a:r>
              <a:rPr lang="en-US" dirty="0"/>
              <a:t>Clarify values</a:t>
            </a:r>
          </a:p>
          <a:p>
            <a:pPr lvl="1"/>
            <a:r>
              <a:rPr lang="en-US" dirty="0"/>
              <a:t>Set goals</a:t>
            </a:r>
          </a:p>
          <a:p>
            <a:pPr lvl="1"/>
            <a:r>
              <a:rPr lang="en-US" dirty="0"/>
              <a:t>Manage information flow</a:t>
            </a:r>
          </a:p>
          <a:p>
            <a:pPr lvl="1"/>
            <a:r>
              <a:rPr lang="en-US" dirty="0"/>
              <a:t>Set agenda for meetings</a:t>
            </a:r>
          </a:p>
          <a:p>
            <a:pPr lvl="1"/>
            <a:r>
              <a:rPr lang="en-US" dirty="0"/>
              <a:t>Plan for eventual separation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64008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 err="1"/>
              <a:t>Drucker</a:t>
            </a:r>
            <a:r>
              <a:rPr lang="en-US" dirty="0"/>
              <a:t> PF. Managing oneself. </a:t>
            </a:r>
            <a:r>
              <a:rPr lang="en-US" dirty="0" err="1"/>
              <a:t>Harv</a:t>
            </a:r>
            <a:r>
              <a:rPr lang="en-US" dirty="0"/>
              <a:t> Bus Rev. 1999; 77:64-74,185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91922" y="1676400"/>
            <a:ext cx="3005978" cy="4419600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DF55F1CA-8D01-4A04-8D3F-E7757E36F7C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70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Five Phases of Mentoring: Maturation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213360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Induction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5000" y="213360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Cultivation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657600" y="2133600"/>
            <a:ext cx="1524000" cy="6096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Maturation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5410200" y="2133600"/>
            <a:ext cx="1524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Separation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62800" y="2133600"/>
            <a:ext cx="1828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Re-Definition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228600" y="2819400"/>
            <a:ext cx="8763000" cy="304800"/>
          </a:xfrm>
          <a:prstGeom prst="rightArrow">
            <a:avLst/>
          </a:prstGeom>
          <a:solidFill>
            <a:srgbClr val="DD804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" y="3505200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6600"/>
              </a:buClr>
              <a:buSzPct val="60000"/>
              <a:buFont typeface="Wingdings" charset="2"/>
              <a:buChar char="q"/>
            </a:pPr>
            <a:r>
              <a:rPr lang="en-US" sz="2800" b="1" dirty="0"/>
              <a:t>Mentor: </a:t>
            </a:r>
            <a:r>
              <a:rPr lang="en-US" sz="2800" dirty="0"/>
              <a:t>Assist mentee to reach career goals</a:t>
            </a:r>
          </a:p>
          <a:p>
            <a:pPr marL="457200" indent="-457200">
              <a:buClr>
                <a:srgbClr val="FF6600"/>
              </a:buClr>
              <a:buSzPct val="60000"/>
              <a:buFont typeface="Wingdings" charset="2"/>
              <a:buChar char="q"/>
            </a:pPr>
            <a:r>
              <a:rPr lang="en-US" sz="2800" b="1" dirty="0"/>
              <a:t>Mentee: </a:t>
            </a:r>
            <a:r>
              <a:rPr lang="en-US" sz="2800" dirty="0"/>
              <a:t>Develop competency and move towards independence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F55F1CA-8D01-4A04-8D3F-E7757E36F7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2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/>
              <a:t>Collaboration: A Special Situation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213360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Induction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5000" y="213360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/>
              <a:t>Cultivation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657600" y="2133600"/>
            <a:ext cx="1524000" cy="6096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Maturation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5410200" y="2133600"/>
            <a:ext cx="1524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Separation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62800" y="2133600"/>
            <a:ext cx="1828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Re-Definition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228600" y="2819400"/>
            <a:ext cx="8763000" cy="304800"/>
          </a:xfrm>
          <a:prstGeom prst="rightArrow">
            <a:avLst/>
          </a:prstGeom>
          <a:solidFill>
            <a:srgbClr val="DD804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" y="3505200"/>
            <a:ext cx="861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6600"/>
              </a:buClr>
              <a:buSzPct val="60000"/>
              <a:buFont typeface="Wingdings" charset="2"/>
              <a:buChar char="q"/>
            </a:pPr>
            <a:r>
              <a:rPr lang="en-US" sz="2800" dirty="0"/>
              <a:t>Collaboration		work jointly </a:t>
            </a:r>
          </a:p>
          <a:p>
            <a:pPr marL="914400" lvl="1" indent="-457200">
              <a:buClr>
                <a:srgbClr val="FF6600"/>
              </a:buClr>
              <a:buSzPct val="60000"/>
              <a:buFont typeface="Wingdings" charset="2"/>
              <a:buChar char="q"/>
            </a:pPr>
            <a:r>
              <a:rPr lang="en-US" sz="2800" dirty="0"/>
              <a:t>Grant proposal &amp; research</a:t>
            </a:r>
          </a:p>
          <a:p>
            <a:pPr marL="1371600" lvl="2" indent="-457200">
              <a:buClr>
                <a:srgbClr val="FF6600"/>
              </a:buClr>
              <a:buSzPct val="60000"/>
              <a:buFont typeface="Wingdings" charset="2"/>
              <a:buChar char="q"/>
            </a:pPr>
            <a:r>
              <a:rPr lang="en-US" sz="2800" dirty="0"/>
              <a:t>Identify unique contribution</a:t>
            </a:r>
          </a:p>
          <a:p>
            <a:pPr marL="1371600" lvl="2" indent="-457200">
              <a:buClr>
                <a:srgbClr val="FF6600"/>
              </a:buClr>
              <a:buSzPct val="60000"/>
              <a:buFont typeface="Wingdings" charset="2"/>
              <a:buChar char="q"/>
            </a:pPr>
            <a:r>
              <a:rPr lang="en-US" sz="2800" dirty="0"/>
              <a:t>Clarify PI, multiple PI, authorship upfront</a:t>
            </a:r>
          </a:p>
          <a:p>
            <a:pPr marL="1371600" lvl="2" indent="-457200">
              <a:buClr>
                <a:srgbClr val="FF6600"/>
              </a:buClr>
              <a:buSzPct val="60000"/>
              <a:buFont typeface="Wingdings" charset="2"/>
              <a:buChar char="q"/>
            </a:pPr>
            <a:r>
              <a:rPr lang="en-US" sz="2800" dirty="0"/>
              <a:t>Plan for when/how to transition mentee to independence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F55F1CA-8D01-4A04-8D3F-E7757E36F7C6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819400" y="3810000"/>
            <a:ext cx="1143000" cy="0"/>
          </a:xfrm>
          <a:prstGeom prst="straightConnector1">
            <a:avLst/>
          </a:prstGeom>
          <a:ln w="57150" cmpd="sng">
            <a:solidFill>
              <a:srgbClr val="3C302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88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 vert="horz" anchor="ctr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Five Phases of Mentoring: Separation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213360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Induction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5000" y="213360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Cultivation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657600" y="2133600"/>
            <a:ext cx="1524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Maturation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5410200" y="2133600"/>
            <a:ext cx="1524000" cy="609600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Separation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62800" y="2133600"/>
            <a:ext cx="1828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Re-Definition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228600" y="2819400"/>
            <a:ext cx="8763000" cy="304800"/>
          </a:xfrm>
          <a:prstGeom prst="rightArrow">
            <a:avLst/>
          </a:prstGeom>
          <a:solidFill>
            <a:srgbClr val="DD804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4800" y="3505200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6600"/>
              </a:buClr>
              <a:buSzPct val="60000"/>
              <a:buFont typeface="Wingdings" charset="2"/>
              <a:buChar char="q"/>
            </a:pPr>
            <a:r>
              <a:rPr lang="en-US" sz="2800" b="1" dirty="0"/>
              <a:t>Mentor: </a:t>
            </a:r>
            <a:r>
              <a:rPr lang="en-US" sz="2800" dirty="0"/>
              <a:t>Relinquish control over and participation in mentee’s professional life</a:t>
            </a:r>
          </a:p>
          <a:p>
            <a:pPr marL="457200" indent="-457200">
              <a:buClr>
                <a:srgbClr val="FF6600"/>
              </a:buClr>
              <a:buSzPct val="60000"/>
              <a:buFont typeface="Wingdings" charset="2"/>
              <a:buChar char="q"/>
            </a:pPr>
            <a:r>
              <a:rPr lang="en-US" sz="2800" b="1" dirty="0"/>
              <a:t>Mentee: </a:t>
            </a:r>
            <a:r>
              <a:rPr lang="en-US" sz="2800" dirty="0"/>
              <a:t>Move career forward and give up security of mentor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F55F1CA-8D01-4A04-8D3F-E7757E36F7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76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Five Phases of Mentoring: Re-Definition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" y="213360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Induction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05000" y="213360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Cultivation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57600" y="2133600"/>
            <a:ext cx="1524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Maturation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10200" y="2133600"/>
            <a:ext cx="1524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Separation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162800" y="2133600"/>
            <a:ext cx="1828800" cy="609600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Re-Definition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228600" y="2819400"/>
            <a:ext cx="8763000" cy="304800"/>
          </a:xfrm>
          <a:prstGeom prst="rightArrow">
            <a:avLst/>
          </a:prstGeom>
          <a:solidFill>
            <a:srgbClr val="DD804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04800" y="35052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6600"/>
              </a:buClr>
              <a:buSzPct val="60000"/>
              <a:buFont typeface="Wingdings" charset="2"/>
              <a:buChar char="q"/>
            </a:pPr>
            <a:r>
              <a:rPr lang="en-US" sz="2800" b="1" dirty="0"/>
              <a:t>Mentor: </a:t>
            </a:r>
            <a:r>
              <a:rPr lang="en-US" sz="2800" dirty="0"/>
              <a:t>Support as a colleague</a:t>
            </a:r>
          </a:p>
          <a:p>
            <a:pPr marL="457200" indent="-457200">
              <a:buClr>
                <a:srgbClr val="FF6600"/>
              </a:buClr>
              <a:buSzPct val="60000"/>
              <a:buFont typeface="Wingdings" charset="2"/>
              <a:buChar char="q"/>
            </a:pPr>
            <a:r>
              <a:rPr lang="en-US" sz="2800" b="1" dirty="0"/>
              <a:t>Mentee: </a:t>
            </a:r>
            <a:r>
              <a:rPr lang="en-US" sz="2800" dirty="0"/>
              <a:t>Ditto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F55F1CA-8D01-4A04-8D3F-E7757E36F7C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53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Assessment…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Who is PI on grants?</a:t>
            </a:r>
          </a:p>
          <a:p>
            <a:pPr lvl="1"/>
            <a:r>
              <a:rPr lang="en-US" dirty="0"/>
              <a:t>Mentor vs. mentee</a:t>
            </a:r>
          </a:p>
          <a:p>
            <a:r>
              <a:rPr lang="en-US" dirty="0"/>
              <a:t>Is mentor still co-investigator on mentee’s grants?</a:t>
            </a:r>
          </a:p>
          <a:p>
            <a:pPr lvl="1"/>
            <a:r>
              <a:rPr lang="en-US" dirty="0"/>
              <a:t>Are you skills/experience still necessary?</a:t>
            </a:r>
          </a:p>
          <a:p>
            <a:r>
              <a:rPr lang="en-US" dirty="0"/>
              <a:t>Is mentor co-author on manuscripts</a:t>
            </a:r>
          </a:p>
          <a:p>
            <a:pPr lvl="1"/>
            <a:r>
              <a:rPr lang="en-US" dirty="0"/>
              <a:t>If yes, does mentor need to be senior author?</a:t>
            </a:r>
          </a:p>
          <a:p>
            <a:r>
              <a:rPr lang="en-US" dirty="0"/>
              <a:t>Among peers, who is identified with work?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F55F1CA-8D01-4A04-8D3F-E7757E36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45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3352</TotalTime>
  <Words>407</Words>
  <Application>Microsoft Office PowerPoint</Application>
  <PresentationFormat>On-screen Show (4:3)</PresentationFormat>
  <Paragraphs>128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Tw Cen MT</vt:lpstr>
      <vt:lpstr>Wingdings</vt:lpstr>
      <vt:lpstr>Wingdings 2</vt:lpstr>
      <vt:lpstr>Median</vt:lpstr>
      <vt:lpstr>When &amp; How to Transition the Mentoring Relationship</vt:lpstr>
      <vt:lpstr>The purpose of mentoring…</vt:lpstr>
      <vt:lpstr>Tension in mentoring…</vt:lpstr>
      <vt:lpstr>Managing up!</vt:lpstr>
      <vt:lpstr>Five Phases of Mentoring: Maturation</vt:lpstr>
      <vt:lpstr>Collaboration: A Special Situation</vt:lpstr>
      <vt:lpstr>PowerPoint Presentation</vt:lpstr>
      <vt:lpstr>Five Phases of Mentoring: Re-Definition</vt:lpstr>
      <vt:lpstr>Transition Assessment…</vt:lpstr>
      <vt:lpstr>Timing of Transition…</vt:lpstr>
      <vt:lpstr>Anticipated Challenges &amp; Resolution Strategies</vt:lpstr>
      <vt:lpstr>Institutional Support of Mentoring Transition</vt:lpstr>
      <vt:lpstr>Thank You!</vt:lpstr>
    </vt:vector>
  </TitlesOfParts>
  <Company>UCSF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Monica Gandhi</dc:creator>
  <cp:lastModifiedBy>Carol S Tazvivinga</cp:lastModifiedBy>
  <cp:revision>89</cp:revision>
  <dcterms:created xsi:type="dcterms:W3CDTF">2013-05-13T21:44:24Z</dcterms:created>
  <dcterms:modified xsi:type="dcterms:W3CDTF">2018-12-10T12:54:29Z</dcterms:modified>
</cp:coreProperties>
</file>